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8" r:id="rId12"/>
    <p:sldId id="269" r:id="rId13"/>
    <p:sldId id="270" r:id="rId14"/>
    <p:sldId id="265" r:id="rId15"/>
    <p:sldId id="266" r:id="rId16"/>
  </p:sldIdLst>
  <p:sldSz cx="12192000" cy="6858000"/>
  <p:notesSz cx="6858000" cy="9144000"/>
  <p:embeddedFontLst>
    <p:embeddedFont>
      <p:font typeface="Avenir" panose="020B0604020202020204" charset="0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Noto Sans Symbols" panose="020B0604020202020204" charset="0"/>
      <p:regular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5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537362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700301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718085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15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0" name="Google Shape;240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124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jp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HSRP, 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EtherChannel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RSTP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714" y="1523023"/>
            <a:ext cx="2730640" cy="466114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490" y="1812211"/>
            <a:ext cx="4064209" cy="26671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913" y="3429000"/>
            <a:ext cx="4121362" cy="660434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490" y="4136431"/>
            <a:ext cx="4076910" cy="1714588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490" y="2159898"/>
            <a:ext cx="3899100" cy="254013"/>
          </a:xfrm>
          <a:prstGeom prst="rect">
            <a:avLst/>
          </a:prstGeom>
        </p:spPr>
      </p:pic>
      <p:sp>
        <p:nvSpPr>
          <p:cNvPr id="11" name="Google Shape;295;p28">
            <a:extLst>
              <a:ext uri="{FF2B5EF4-FFF2-40B4-BE49-F238E27FC236}">
                <a16:creationId xmlns:a16="http://schemas.microsoft.com/office/drawing/2014/main" id="{150D3BC1-0BED-4E95-B71A-3A9AA4BDC09E}"/>
              </a:ext>
            </a:extLst>
          </p:cNvPr>
          <p:cNvSpPr txBox="1"/>
          <p:nvPr/>
        </p:nvSpPr>
        <p:spPr>
          <a:xfrm>
            <a:off x="1576032" y="6292569"/>
            <a:ext cx="2195322" cy="45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HSRP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295;p28">
            <a:extLst>
              <a:ext uri="{FF2B5EF4-FFF2-40B4-BE49-F238E27FC236}">
                <a16:creationId xmlns:a16="http://schemas.microsoft.com/office/drawing/2014/main" id="{150D3BC1-0BED-4E95-B71A-3A9AA4BDC09E}"/>
              </a:ext>
            </a:extLst>
          </p:cNvPr>
          <p:cNvSpPr txBox="1"/>
          <p:nvPr/>
        </p:nvSpPr>
        <p:spPr>
          <a:xfrm>
            <a:off x="9694726" y="4272671"/>
            <a:ext cx="2195322" cy="45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 err="1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EtherChannel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295;p28">
            <a:extLst>
              <a:ext uri="{FF2B5EF4-FFF2-40B4-BE49-F238E27FC236}">
                <a16:creationId xmlns:a16="http://schemas.microsoft.com/office/drawing/2014/main" id="{150D3BC1-0BED-4E95-B71A-3A9AA4BDC09E}"/>
              </a:ext>
            </a:extLst>
          </p:cNvPr>
          <p:cNvSpPr txBox="1"/>
          <p:nvPr/>
        </p:nvSpPr>
        <p:spPr>
          <a:xfrm>
            <a:off x="9847126" y="2062980"/>
            <a:ext cx="2195322" cy="457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RSTP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Базовые настройки безопасности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SSH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84" y="2356883"/>
            <a:ext cx="3200564" cy="133357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84" y="2193315"/>
            <a:ext cx="1936850" cy="120656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77" y="1478206"/>
            <a:ext cx="4000706" cy="317516"/>
          </a:xfrm>
          <a:prstGeom prst="rect">
            <a:avLst/>
          </a:prstGeom>
        </p:spPr>
      </p:pic>
      <p:pic>
        <p:nvPicPr>
          <p:cNvPr id="11" name="Рисунок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77" y="2739971"/>
            <a:ext cx="1181161" cy="139707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84" y="2533152"/>
            <a:ext cx="1816193" cy="165108"/>
          </a:xfrm>
          <a:prstGeom prst="rect">
            <a:avLst/>
          </a:prstGeom>
        </p:spPr>
      </p:pic>
      <p:pic>
        <p:nvPicPr>
          <p:cNvPr id="13" name="Рисунок 1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84" y="2882352"/>
            <a:ext cx="1739989" cy="1358970"/>
          </a:xfrm>
          <a:prstGeom prst="rect">
            <a:avLst/>
          </a:prstGeom>
        </p:spPr>
      </p:pic>
      <p:sp>
        <p:nvSpPr>
          <p:cNvPr id="16" name="Google Shape;295;p28">
            <a:extLst>
              <a:ext uri="{FF2B5EF4-FFF2-40B4-BE49-F238E27FC236}">
                <a16:creationId xmlns:a16="http://schemas.microsoft.com/office/drawing/2014/main" id="{150D3BC1-0BED-4E95-B71A-3A9AA4BDC09E}"/>
              </a:ext>
            </a:extLst>
          </p:cNvPr>
          <p:cNvSpPr txBox="1"/>
          <p:nvPr/>
        </p:nvSpPr>
        <p:spPr>
          <a:xfrm>
            <a:off x="5820697" y="1251136"/>
            <a:ext cx="5651569" cy="771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На всех сетевых устройствах заведен</a:t>
            </a:r>
            <a:r>
              <a:rPr lang="ru-RU" sz="2000" b="1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ы</a:t>
            </a:r>
            <a:r>
              <a:rPr lang="ru-RU" sz="2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две учетные записи администраторов сети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295;p28">
            <a:extLst>
              <a:ext uri="{FF2B5EF4-FFF2-40B4-BE49-F238E27FC236}">
                <a16:creationId xmlns:a16="http://schemas.microsoft.com/office/drawing/2014/main" id="{150D3BC1-0BED-4E95-B71A-3A9AA4BDC09E}"/>
              </a:ext>
            </a:extLst>
          </p:cNvPr>
          <p:cNvSpPr txBox="1"/>
          <p:nvPr/>
        </p:nvSpPr>
        <p:spPr>
          <a:xfrm>
            <a:off x="5914103" y="3012942"/>
            <a:ext cx="5651569" cy="771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2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Используются базовые механизмы безопасности, отключены неиспользуемые порты, организовано подключение к устройствам по протоколу </a:t>
            </a:r>
            <a:r>
              <a:rPr lang="en-US" sz="2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554" y="4774748"/>
            <a:ext cx="5842117" cy="1484086"/>
          </a:xfrm>
          <a:prstGeom prst="rect">
            <a:avLst/>
          </a:prstGeom>
        </p:spPr>
      </p:pic>
      <p:pic>
        <p:nvPicPr>
          <p:cNvPr id="2" name="Рисунок 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984" y="4275955"/>
            <a:ext cx="2203563" cy="1854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16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Списки контроля доступа (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ACL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49569" y="1321608"/>
            <a:ext cx="3050931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VLAN10 - VLAN30</a:t>
            </a:r>
          </a:p>
          <a:p>
            <a:r>
              <a:rPr lang="ru-RU" sz="800" b="1" dirty="0"/>
              <a:t>выходит в интернет только через </a:t>
            </a:r>
            <a:r>
              <a:rPr lang="en-US" sz="800" b="1" dirty="0"/>
              <a:t>ISP1</a:t>
            </a:r>
          </a:p>
          <a:p>
            <a:r>
              <a:rPr lang="ru-RU" sz="800" b="1" dirty="0"/>
              <a:t>имеет доступ к </a:t>
            </a:r>
            <a:r>
              <a:rPr lang="en-US" sz="800" b="1" dirty="0"/>
              <a:t>DHCP </a:t>
            </a:r>
            <a:r>
              <a:rPr lang="ru-RU" sz="800" b="1" dirty="0"/>
              <a:t>и </a:t>
            </a:r>
            <a:r>
              <a:rPr lang="en-US" sz="800" b="1" dirty="0"/>
              <a:t>DNS </a:t>
            </a:r>
            <a:r>
              <a:rPr lang="ru-RU" sz="800" b="1" dirty="0"/>
              <a:t>серверу</a:t>
            </a:r>
          </a:p>
          <a:p>
            <a:r>
              <a:rPr lang="ru-RU" sz="800" b="1" dirty="0"/>
              <a:t>имеет доступ к </a:t>
            </a:r>
            <a:r>
              <a:rPr lang="en-US" sz="800" b="1" dirty="0"/>
              <a:t>FILESHARE </a:t>
            </a:r>
            <a:r>
              <a:rPr lang="ru-RU" sz="800" b="1" dirty="0"/>
              <a:t>по </a:t>
            </a:r>
            <a:r>
              <a:rPr lang="en-US" sz="800" b="1" dirty="0"/>
              <a:t>FTP </a:t>
            </a:r>
            <a:r>
              <a:rPr lang="ru-RU" sz="800" b="1" dirty="0"/>
              <a:t>и </a:t>
            </a:r>
            <a:r>
              <a:rPr lang="en-US" sz="800" b="1" dirty="0"/>
              <a:t>WEB SERVER </a:t>
            </a:r>
            <a:r>
              <a:rPr lang="ru-RU" sz="800" b="1" dirty="0"/>
              <a:t>по </a:t>
            </a:r>
            <a:r>
              <a:rPr lang="en-US" sz="800" b="1" dirty="0"/>
              <a:t>HTTP(S)</a:t>
            </a:r>
          </a:p>
          <a:p>
            <a:r>
              <a:rPr lang="ru-RU" sz="800" b="1" dirty="0"/>
              <a:t>не имеет доступа к сетевому оборудованию по </a:t>
            </a:r>
            <a:r>
              <a:rPr lang="en-US" sz="800" b="1" dirty="0"/>
              <a:t>SSH</a:t>
            </a:r>
          </a:p>
          <a:p>
            <a:r>
              <a:rPr lang="ru-RU" sz="800" b="1" dirty="0"/>
              <a:t>не имеет доступа к ПК в других </a:t>
            </a:r>
            <a:r>
              <a:rPr lang="en-US" sz="800" b="1" dirty="0"/>
              <a:t>VLAN</a:t>
            </a:r>
            <a:r>
              <a:rPr lang="ru-RU" sz="800" b="1" dirty="0"/>
              <a:t>ах</a:t>
            </a:r>
          </a:p>
          <a:p>
            <a:endParaRPr lang="ru-RU" sz="800" dirty="0"/>
          </a:p>
          <a:p>
            <a:r>
              <a:rPr lang="en-US" sz="800" dirty="0" err="1"/>
              <a:t>ip</a:t>
            </a:r>
            <a:r>
              <a:rPr lang="en-US" sz="800" dirty="0"/>
              <a:t> access-list extended LAB1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range </a:t>
            </a:r>
            <a:r>
              <a:rPr lang="en-US" sz="800" dirty="0" err="1"/>
              <a:t>bootps</a:t>
            </a:r>
            <a:r>
              <a:rPr lang="en-US" sz="800" dirty="0"/>
              <a:t> </a:t>
            </a:r>
            <a:r>
              <a:rPr lang="en-US" sz="800" dirty="0" err="1"/>
              <a:t>bootpc</a:t>
            </a:r>
            <a:endParaRPr lang="en-US" sz="800" dirty="0"/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172.16.10.0 0.0.0.255 host 100.100.100.1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172.16.10.0 0.0.0.255 host 192.168.0.5 range www 443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172.16.10.0 0.0.0.255 host 192.168.0.6 range 20 ftp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tcp</a:t>
            </a:r>
            <a:r>
              <a:rPr lang="en-US" sz="800" dirty="0"/>
              <a:t> 172.16.10.0 0.0.0.255 any </a:t>
            </a:r>
            <a:r>
              <a:rPr lang="en-US" sz="800" dirty="0" err="1"/>
              <a:t>eq</a:t>
            </a:r>
            <a:r>
              <a:rPr lang="en-US" sz="800" dirty="0"/>
              <a:t> 22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172.16.10.0 0.0.0.255 192.168.0.0 0.0.0.255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172.16.10.0 0.0.0.255 172.16.20.0 0.0.0.255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172.16.10.0 0.0.0.255 172.16.30.0 0.0.0.255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172.16.10.0 0.0.0.255 10.10.10.0 0.0.0.255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172.16.10.0 0.0.0.255 10.10.11.0 0.0.0.255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172.16.10.0 0.0.0.255 10.10.12.0 </a:t>
            </a:r>
            <a:r>
              <a:rPr lang="en-US" sz="800" dirty="0" smtClean="0"/>
              <a:t>0.0.0.255</a:t>
            </a:r>
          </a:p>
          <a:p>
            <a:r>
              <a:rPr lang="en-US" sz="800" dirty="0" smtClean="0"/>
              <a:t>permit </a:t>
            </a:r>
            <a:r>
              <a:rPr lang="en-US" sz="800" dirty="0" err="1" smtClean="0"/>
              <a:t>ip</a:t>
            </a:r>
            <a:r>
              <a:rPr lang="en-US" sz="800" dirty="0" smtClean="0"/>
              <a:t> host 172.16.10.2 any</a:t>
            </a:r>
            <a:endParaRPr lang="en-US" sz="800" dirty="0"/>
          </a:p>
          <a:p>
            <a:endParaRPr lang="en-US" sz="800" dirty="0"/>
          </a:p>
          <a:p>
            <a:r>
              <a:rPr lang="en-US" sz="800" dirty="0" err="1"/>
              <a:t>ip</a:t>
            </a:r>
            <a:r>
              <a:rPr lang="en-US" sz="800" dirty="0"/>
              <a:t> access-list extended LAB2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range </a:t>
            </a:r>
            <a:r>
              <a:rPr lang="en-US" sz="800" dirty="0" err="1"/>
              <a:t>bootps</a:t>
            </a:r>
            <a:r>
              <a:rPr lang="en-US" sz="800" dirty="0"/>
              <a:t> </a:t>
            </a:r>
            <a:r>
              <a:rPr lang="en-US" sz="800" dirty="0" err="1"/>
              <a:t>bootpc</a:t>
            </a:r>
            <a:endParaRPr lang="en-US" sz="800" dirty="0"/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172.16.20.0 0.0.0.255 host 100.100.100.1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172.16.20.0 0.0.0.255 host 192.168.0.5 range www 443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172.16.20.0 0.0.0.255 host 192.168.0.6 range 20 ftp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tcp</a:t>
            </a:r>
            <a:r>
              <a:rPr lang="en-US" sz="800" dirty="0"/>
              <a:t> 172.16.20.0 0.0.0.255 any </a:t>
            </a:r>
            <a:r>
              <a:rPr lang="en-US" sz="800" dirty="0" err="1"/>
              <a:t>eq</a:t>
            </a:r>
            <a:r>
              <a:rPr lang="en-US" sz="800" dirty="0"/>
              <a:t> 22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172.16.20.0 0.0.0.255 192.168.0.0 0.0.0.255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172.16.20.0 0.0.0.255 172.16.10.0 0.0.0.255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172.16.20.0 0.0.0.255 172.16.30.0 0.0.0.255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172.16.20.0 0.0.0.255 10.10.10.0 0.0.0.255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172.16.20.0 0.0.0.255 10.10.11.0 0.0.0.255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172.16.20.0 0.0.0.255 10.10.12.0 </a:t>
            </a:r>
            <a:r>
              <a:rPr lang="en-US" sz="800" dirty="0" smtClean="0"/>
              <a:t>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host </a:t>
            </a:r>
            <a:r>
              <a:rPr lang="en-US" sz="800" dirty="0" smtClean="0"/>
              <a:t>172.16.20.2 </a:t>
            </a:r>
            <a:r>
              <a:rPr lang="en-US" sz="800" dirty="0"/>
              <a:t>any</a:t>
            </a:r>
          </a:p>
          <a:p>
            <a:endParaRPr lang="en-US" sz="700" dirty="0"/>
          </a:p>
        </p:txBody>
      </p:sp>
      <p:sp>
        <p:nvSpPr>
          <p:cNvPr id="3" name="Прямоугольник 2"/>
          <p:cNvSpPr/>
          <p:nvPr/>
        </p:nvSpPr>
        <p:spPr>
          <a:xfrm>
            <a:off x="4414471" y="1357569"/>
            <a:ext cx="3604847" cy="49859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 err="1"/>
              <a:t>ip</a:t>
            </a:r>
            <a:r>
              <a:rPr lang="en-US" sz="800" dirty="0"/>
              <a:t> access-list extended LAB3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range </a:t>
            </a:r>
            <a:r>
              <a:rPr lang="en-US" sz="800" dirty="0" err="1"/>
              <a:t>bootps</a:t>
            </a:r>
            <a:r>
              <a:rPr lang="en-US" sz="800" dirty="0"/>
              <a:t> </a:t>
            </a:r>
            <a:r>
              <a:rPr lang="en-US" sz="800" dirty="0" err="1"/>
              <a:t>bootpc</a:t>
            </a:r>
            <a:endParaRPr lang="en-US" sz="800" dirty="0"/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172.16.30.0 0.0.0.255 host 100.100.100.1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172.16.30.0 0.0.0.255 host 192.168.0.5 range www 443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172.16.30.0 0.0.0.255 host 192.168.0.6 range 20 ftp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tcp</a:t>
            </a:r>
            <a:r>
              <a:rPr lang="en-US" sz="800" dirty="0"/>
              <a:t> 172.16.30.0 0.0.0.255 any </a:t>
            </a:r>
            <a:r>
              <a:rPr lang="en-US" sz="800" dirty="0" err="1"/>
              <a:t>eq</a:t>
            </a:r>
            <a:r>
              <a:rPr lang="en-US" sz="800" dirty="0"/>
              <a:t> 22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172.16.30.0 0.0.0.255 192.168.0.0 0.0.0.255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172.16.30.0 0.0.0.255 172.16.10.0 0.0.0.255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172.16.30.0 0.0.0.255 172.16.20.0 0.0.0.255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172.16.30.0 0.0.0.255 10.10.10.0 0.0.0.255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172.16.30.0 0.0.0.255 10.10.11.0 0.0.0.255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172.16.30.0 0.0.0.255 10.10.12.0 0.0.0.255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host </a:t>
            </a:r>
            <a:r>
              <a:rPr lang="en-US" sz="800" dirty="0" smtClean="0"/>
              <a:t>172.16.30.2 </a:t>
            </a:r>
            <a:r>
              <a:rPr lang="en-US" sz="800" dirty="0"/>
              <a:t>any</a:t>
            </a:r>
            <a:endParaRPr lang="ru-RU" sz="800" dirty="0"/>
          </a:p>
          <a:p>
            <a:endParaRPr lang="en-US" sz="800" b="1" dirty="0"/>
          </a:p>
          <a:p>
            <a:r>
              <a:rPr lang="en-US" sz="800" b="1" dirty="0" smtClean="0"/>
              <a:t>VLAN100</a:t>
            </a:r>
            <a:endParaRPr lang="en-US" sz="800" b="1" dirty="0"/>
          </a:p>
          <a:p>
            <a:r>
              <a:rPr lang="ru-RU" sz="800" b="1" dirty="0"/>
              <a:t>выходит в интернет через </a:t>
            </a:r>
            <a:r>
              <a:rPr lang="en-US" sz="800" b="1" dirty="0"/>
              <a:t>ISP1, </a:t>
            </a:r>
            <a:r>
              <a:rPr lang="ru-RU" sz="800" b="1" dirty="0"/>
              <a:t>в случае его недоступности - через </a:t>
            </a:r>
            <a:r>
              <a:rPr lang="en-US" sz="800" b="1" dirty="0"/>
              <a:t>ISP2</a:t>
            </a:r>
          </a:p>
          <a:p>
            <a:r>
              <a:rPr lang="ru-RU" sz="800" b="1" dirty="0"/>
              <a:t>имеет доступ к </a:t>
            </a:r>
            <a:r>
              <a:rPr lang="en-US" sz="800" b="1" dirty="0"/>
              <a:t>DHCP </a:t>
            </a:r>
            <a:r>
              <a:rPr lang="ru-RU" sz="800" b="1" dirty="0"/>
              <a:t>и </a:t>
            </a:r>
            <a:r>
              <a:rPr lang="en-US" sz="800" b="1" dirty="0"/>
              <a:t>DNS </a:t>
            </a:r>
            <a:r>
              <a:rPr lang="ru-RU" sz="800" b="1" dirty="0"/>
              <a:t>серверу</a:t>
            </a:r>
          </a:p>
          <a:p>
            <a:r>
              <a:rPr lang="ru-RU" sz="800" b="1" dirty="0"/>
              <a:t>имеет доступ к </a:t>
            </a:r>
            <a:r>
              <a:rPr lang="en-US" sz="800" b="1" dirty="0"/>
              <a:t>FILESHARE </a:t>
            </a:r>
            <a:r>
              <a:rPr lang="ru-RU" sz="800" b="1" dirty="0"/>
              <a:t>по </a:t>
            </a:r>
            <a:r>
              <a:rPr lang="en-US" sz="800" b="1" dirty="0"/>
              <a:t>FTP </a:t>
            </a:r>
            <a:r>
              <a:rPr lang="ru-RU" sz="800" b="1" dirty="0"/>
              <a:t>и </a:t>
            </a:r>
            <a:r>
              <a:rPr lang="en-US" sz="800" b="1" dirty="0"/>
              <a:t>WEB SERVER </a:t>
            </a:r>
            <a:r>
              <a:rPr lang="ru-RU" sz="800" b="1" dirty="0"/>
              <a:t>по </a:t>
            </a:r>
            <a:r>
              <a:rPr lang="en-US" sz="800" b="1" dirty="0"/>
              <a:t>HTTP(S)</a:t>
            </a:r>
          </a:p>
          <a:p>
            <a:r>
              <a:rPr lang="ru-RU" sz="800" b="1" dirty="0"/>
              <a:t>не имеет доступа к сетевому оборудованию по </a:t>
            </a:r>
            <a:r>
              <a:rPr lang="en-US" sz="800" b="1" dirty="0"/>
              <a:t>SSH</a:t>
            </a:r>
          </a:p>
          <a:p>
            <a:r>
              <a:rPr lang="ru-RU" sz="800" b="1" dirty="0" err="1"/>
              <a:t>меет</a:t>
            </a:r>
            <a:r>
              <a:rPr lang="ru-RU" sz="800" b="1" dirty="0"/>
              <a:t> доступ к ПК во </a:t>
            </a:r>
            <a:r>
              <a:rPr lang="en-US" sz="800" b="1" dirty="0"/>
              <a:t>VLAN</a:t>
            </a:r>
            <a:r>
              <a:rPr lang="ru-RU" sz="800" b="1" dirty="0"/>
              <a:t>е </a:t>
            </a:r>
            <a:r>
              <a:rPr lang="en-US" sz="800" b="1" dirty="0"/>
              <a:t>BUH </a:t>
            </a:r>
            <a:r>
              <a:rPr lang="ru-RU" sz="800" b="1" dirty="0"/>
              <a:t>и </a:t>
            </a:r>
            <a:r>
              <a:rPr lang="en-US" sz="800" b="1" dirty="0" smtClean="0"/>
              <a:t>HR</a:t>
            </a:r>
            <a:endParaRPr lang="en-US" sz="800" b="1" dirty="0"/>
          </a:p>
          <a:p>
            <a:r>
              <a:rPr lang="en-US" sz="800" dirty="0" err="1"/>
              <a:t>ip</a:t>
            </a:r>
            <a:r>
              <a:rPr lang="en-US" sz="800" dirty="0"/>
              <a:t> access-list extended MNGMNT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range </a:t>
            </a:r>
            <a:r>
              <a:rPr lang="en-US" sz="800" dirty="0" err="1"/>
              <a:t>bootps</a:t>
            </a:r>
            <a:r>
              <a:rPr lang="en-US" sz="800" dirty="0"/>
              <a:t> </a:t>
            </a:r>
            <a:r>
              <a:rPr lang="en-US" sz="800" dirty="0" err="1"/>
              <a:t>bootpc</a:t>
            </a:r>
            <a:endParaRPr lang="en-US" sz="800" dirty="0"/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10.10.10.0 0.0.0.255 host 100.100.100.1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10.10.10.0 0.0.0.255 host 200.200.200.1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10.10.10.0 0.0.0.255 10.10.11.0 0.0.0.255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10.10.10.0 0.0.0.255 10.10.12.0 0.0.0.255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10.10.10.0 0.0.0.255 host 192.168.0.5 range www 443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10.10.10.0 0.0.0.255 host 192.168.0.6 range 20 ftp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tcp</a:t>
            </a:r>
            <a:r>
              <a:rPr lang="en-US" sz="800" dirty="0"/>
              <a:t> 10.10.10.0 0.0.0.255 any </a:t>
            </a:r>
            <a:r>
              <a:rPr lang="en-US" sz="800" dirty="0" err="1"/>
              <a:t>eq</a:t>
            </a:r>
            <a:r>
              <a:rPr lang="en-US" sz="800" dirty="0"/>
              <a:t> 22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10.10.10.0 0.0.0.255 192.168.0.0 0.0.0.255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10.10.10.0 0.0.0.255 172.16.10.0 0.0.0.255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10.10.10.0 0.0.0.255 172.16.20.0 0.0.0.255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host </a:t>
            </a:r>
            <a:r>
              <a:rPr lang="en-US" sz="800" dirty="0" smtClean="0"/>
              <a:t>10.10.10.2 </a:t>
            </a:r>
            <a:r>
              <a:rPr lang="en-US" sz="800" dirty="0"/>
              <a:t>any</a:t>
            </a:r>
            <a:endParaRPr lang="ru-RU" sz="800" dirty="0"/>
          </a:p>
          <a:p>
            <a:endParaRPr lang="en-US" sz="700" dirty="0"/>
          </a:p>
          <a:p>
            <a:endParaRPr lang="en-US" sz="7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7987582" y="1279865"/>
            <a:ext cx="4119426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/>
              <a:t>VLAN110</a:t>
            </a:r>
          </a:p>
          <a:p>
            <a:r>
              <a:rPr lang="ru-RU" sz="800" b="1" dirty="0"/>
              <a:t>выходит в интернет через </a:t>
            </a:r>
            <a:r>
              <a:rPr lang="en-US" sz="800" b="1" dirty="0"/>
              <a:t>ISP1, </a:t>
            </a:r>
            <a:r>
              <a:rPr lang="ru-RU" sz="800" b="1" dirty="0"/>
              <a:t>в случае его недоступности - через </a:t>
            </a:r>
            <a:r>
              <a:rPr lang="en-US" sz="800" b="1" dirty="0"/>
              <a:t>ISP2</a:t>
            </a:r>
          </a:p>
          <a:p>
            <a:r>
              <a:rPr lang="ru-RU" sz="800" b="1" dirty="0"/>
              <a:t>имеет доступ к </a:t>
            </a:r>
            <a:r>
              <a:rPr lang="en-US" sz="800" b="1" dirty="0"/>
              <a:t>DHCP </a:t>
            </a:r>
            <a:r>
              <a:rPr lang="ru-RU" sz="800" b="1" dirty="0"/>
              <a:t>и </a:t>
            </a:r>
            <a:r>
              <a:rPr lang="en-US" sz="800" b="1" dirty="0"/>
              <a:t>DNS </a:t>
            </a:r>
            <a:r>
              <a:rPr lang="ru-RU" sz="800" b="1" dirty="0"/>
              <a:t>серверу</a:t>
            </a:r>
          </a:p>
          <a:p>
            <a:r>
              <a:rPr lang="ru-RU" sz="800" b="1" dirty="0"/>
              <a:t>имеет доступ </a:t>
            </a:r>
            <a:r>
              <a:rPr lang="en-US" sz="800" b="1" dirty="0"/>
              <a:t>WEB SERVER </a:t>
            </a:r>
            <a:r>
              <a:rPr lang="ru-RU" sz="800" b="1" dirty="0"/>
              <a:t>по </a:t>
            </a:r>
            <a:r>
              <a:rPr lang="en-US" sz="800" b="1" dirty="0"/>
              <a:t>HTTP(S)</a:t>
            </a:r>
          </a:p>
          <a:p>
            <a:r>
              <a:rPr lang="ru-RU" sz="800" b="1" dirty="0"/>
              <a:t>не имеет доступа к сетевому оборудованию по </a:t>
            </a:r>
            <a:r>
              <a:rPr lang="en-US" sz="800" b="1" dirty="0"/>
              <a:t>SSH</a:t>
            </a:r>
          </a:p>
          <a:p>
            <a:r>
              <a:rPr lang="ru-RU" sz="800" b="1" dirty="0"/>
              <a:t>имеет доступ к ПК во </a:t>
            </a:r>
            <a:r>
              <a:rPr lang="en-US" sz="800" b="1" dirty="0"/>
              <a:t>VLAN</a:t>
            </a:r>
            <a:r>
              <a:rPr lang="ru-RU" sz="800" b="1" dirty="0"/>
              <a:t>е </a:t>
            </a:r>
            <a:r>
              <a:rPr lang="en-US" sz="800" b="1" dirty="0" smtClean="0"/>
              <a:t>HR</a:t>
            </a:r>
          </a:p>
          <a:p>
            <a:r>
              <a:rPr lang="en-US" sz="800" b="1" dirty="0" err="1" smtClean="0"/>
              <a:t>i</a:t>
            </a:r>
            <a:r>
              <a:rPr lang="en-US" sz="800" dirty="0" err="1" smtClean="0"/>
              <a:t>p</a:t>
            </a:r>
            <a:r>
              <a:rPr lang="en-US" sz="800" dirty="0" smtClean="0"/>
              <a:t> </a:t>
            </a:r>
            <a:r>
              <a:rPr lang="en-US" sz="800" dirty="0"/>
              <a:t>access-list extended BUH</a:t>
            </a:r>
          </a:p>
          <a:p>
            <a:r>
              <a:rPr lang="en-US" sz="800" dirty="0" smtClean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range </a:t>
            </a:r>
            <a:r>
              <a:rPr lang="en-US" sz="800" dirty="0" err="1"/>
              <a:t>bootps</a:t>
            </a:r>
            <a:r>
              <a:rPr lang="en-US" sz="800" dirty="0"/>
              <a:t> </a:t>
            </a:r>
            <a:r>
              <a:rPr lang="en-US" sz="800" dirty="0" err="1"/>
              <a:t>bootpc</a:t>
            </a:r>
            <a:endParaRPr lang="en-US" sz="800" dirty="0"/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10.10.11.0 0.0.0.255 host 100.100.100.1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10.10.11.0 0.0.0.255 host 200.200.200.1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10.10.11.0 0.0.0.255 10.10.11.0 0.0.0.255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10.10.11.0 0.0.0.255 10.10.12.0 0.0.0.255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10.10.11.0 0.0.0.255 10.10.12.0 0.0.0.255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10.10.11.0 0.0.0.255 host 192.168.0.5 range www 443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tcp</a:t>
            </a:r>
            <a:r>
              <a:rPr lang="en-US" sz="800" dirty="0"/>
              <a:t> 10.10.11.0 0.0.0.255 any </a:t>
            </a:r>
            <a:r>
              <a:rPr lang="en-US" sz="800" dirty="0" err="1"/>
              <a:t>eq</a:t>
            </a:r>
            <a:r>
              <a:rPr lang="en-US" sz="800" dirty="0"/>
              <a:t> 22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10.10.11.0 0.0.0.255 192.168.0.0 0.0.0.255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10.10.11.0 0.0.0.255 172.16.10.0 0.0.0.255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10.10.11.0 0.0.0.255 172.16.20.0 0.0.0.255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10.10.11.0 0.0.0.255 10.10.10.0 </a:t>
            </a:r>
            <a:r>
              <a:rPr lang="en-US" sz="800" dirty="0" smtClean="0"/>
              <a:t>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host </a:t>
            </a:r>
            <a:r>
              <a:rPr lang="en-US" sz="800" dirty="0" smtClean="0"/>
              <a:t>10.10.11.2 </a:t>
            </a:r>
            <a:r>
              <a:rPr lang="en-US" sz="800" dirty="0"/>
              <a:t>any</a:t>
            </a:r>
            <a:endParaRPr lang="ru-RU" sz="800" dirty="0"/>
          </a:p>
          <a:p>
            <a:endParaRPr lang="en-US" sz="800" b="1" dirty="0" smtClean="0"/>
          </a:p>
          <a:p>
            <a:r>
              <a:rPr lang="en-US" sz="800" b="1" dirty="0" smtClean="0"/>
              <a:t>VLAN120</a:t>
            </a:r>
            <a:endParaRPr lang="en-US" sz="800" b="1" dirty="0"/>
          </a:p>
          <a:p>
            <a:r>
              <a:rPr lang="ru-RU" sz="800" b="1" dirty="0"/>
              <a:t>выходит в интернет через </a:t>
            </a:r>
            <a:r>
              <a:rPr lang="en-US" sz="800" b="1" dirty="0"/>
              <a:t>ISP1, </a:t>
            </a:r>
            <a:r>
              <a:rPr lang="ru-RU" sz="800" b="1" dirty="0"/>
              <a:t>в случае его недоступности - через </a:t>
            </a:r>
            <a:r>
              <a:rPr lang="en-US" sz="800" b="1" dirty="0"/>
              <a:t>ISP2</a:t>
            </a:r>
          </a:p>
          <a:p>
            <a:r>
              <a:rPr lang="ru-RU" sz="800" b="1" dirty="0"/>
              <a:t>имеет доступ к </a:t>
            </a:r>
            <a:r>
              <a:rPr lang="en-US" sz="800" b="1" dirty="0"/>
              <a:t>DHCP </a:t>
            </a:r>
            <a:r>
              <a:rPr lang="ru-RU" sz="800" b="1" dirty="0"/>
              <a:t>и </a:t>
            </a:r>
            <a:r>
              <a:rPr lang="en-US" sz="800" b="1" dirty="0"/>
              <a:t>DNS </a:t>
            </a:r>
            <a:r>
              <a:rPr lang="ru-RU" sz="800" b="1" dirty="0"/>
              <a:t>серверу</a:t>
            </a:r>
          </a:p>
          <a:p>
            <a:r>
              <a:rPr lang="ru-RU" sz="800" b="1" dirty="0"/>
              <a:t>имеет доступ </a:t>
            </a:r>
            <a:r>
              <a:rPr lang="en-US" sz="800" b="1" dirty="0"/>
              <a:t>WEB SERVER </a:t>
            </a:r>
            <a:r>
              <a:rPr lang="ru-RU" sz="800" b="1" dirty="0"/>
              <a:t>по </a:t>
            </a:r>
            <a:r>
              <a:rPr lang="en-US" sz="800" b="1" dirty="0"/>
              <a:t>HTTP(S)</a:t>
            </a:r>
          </a:p>
          <a:p>
            <a:r>
              <a:rPr lang="ru-RU" sz="800" b="1" dirty="0"/>
              <a:t>не имеет доступа к сетевому оборудованию по </a:t>
            </a:r>
            <a:r>
              <a:rPr lang="en-US" sz="800" b="1" dirty="0"/>
              <a:t>SSH</a:t>
            </a:r>
          </a:p>
          <a:p>
            <a:r>
              <a:rPr lang="ru-RU" sz="800" b="1" dirty="0"/>
              <a:t>имеет доступ к ПК во </a:t>
            </a:r>
            <a:r>
              <a:rPr lang="en-US" sz="800" b="1" dirty="0"/>
              <a:t>VLAN</a:t>
            </a:r>
            <a:r>
              <a:rPr lang="ru-RU" sz="800" b="1" dirty="0"/>
              <a:t>е </a:t>
            </a:r>
            <a:r>
              <a:rPr lang="en-US" sz="800" b="1" dirty="0" smtClean="0"/>
              <a:t>HR</a:t>
            </a:r>
            <a:endParaRPr lang="en-US" sz="800" b="1" dirty="0"/>
          </a:p>
          <a:p>
            <a:r>
              <a:rPr lang="en-US" sz="800" dirty="0" err="1"/>
              <a:t>ip</a:t>
            </a:r>
            <a:r>
              <a:rPr lang="en-US" sz="800" dirty="0"/>
              <a:t> access-list extended HR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range </a:t>
            </a:r>
            <a:r>
              <a:rPr lang="en-US" sz="800" dirty="0" err="1"/>
              <a:t>bootps</a:t>
            </a:r>
            <a:r>
              <a:rPr lang="en-US" sz="800" dirty="0"/>
              <a:t> </a:t>
            </a:r>
            <a:r>
              <a:rPr lang="en-US" sz="800" dirty="0" err="1"/>
              <a:t>bootpc</a:t>
            </a:r>
            <a:endParaRPr lang="en-US" sz="800" dirty="0"/>
          </a:p>
          <a:p>
            <a:r>
              <a:rPr lang="en-US" sz="800" dirty="0"/>
              <a:t>permit </a:t>
            </a:r>
            <a:r>
              <a:rPr lang="en-US" sz="800" dirty="0" err="1"/>
              <a:t>udp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any </a:t>
            </a:r>
            <a:r>
              <a:rPr lang="en-US" sz="800" dirty="0" err="1"/>
              <a:t>any</a:t>
            </a:r>
            <a:r>
              <a:rPr lang="en-US" sz="800" dirty="0"/>
              <a:t> </a:t>
            </a:r>
            <a:r>
              <a:rPr lang="en-US" sz="800" dirty="0" err="1"/>
              <a:t>eq</a:t>
            </a:r>
            <a:r>
              <a:rPr lang="en-US" sz="800" dirty="0"/>
              <a:t> domain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10.10.12.0 0.0.0.255 host 100.100.100.1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10.10.12.0 0.0.0.255 host 200.200.200.1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10.10.12.0 0.0.0.255 10.10.11.0 0.0.0.255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10.10.12.0 0.0.0.255 10.10.12.0 0.0.0.255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10.10.12.0 0.0.0.255 10.10.11.0 0.0.0.255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tcp</a:t>
            </a:r>
            <a:r>
              <a:rPr lang="en-US" sz="800" dirty="0"/>
              <a:t> 10.10.12.0 0.0.0.255 host 192.168.0.5 range www 443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tcp</a:t>
            </a:r>
            <a:r>
              <a:rPr lang="en-US" sz="800" dirty="0"/>
              <a:t> 10.10.12.0 0.0.0.255 any </a:t>
            </a:r>
            <a:r>
              <a:rPr lang="en-US" sz="800" dirty="0" err="1"/>
              <a:t>eq</a:t>
            </a:r>
            <a:r>
              <a:rPr lang="en-US" sz="800" dirty="0"/>
              <a:t> 22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10.10.12.0 0.0.0.255 192.168.0.0 0.0.0.255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10.10.12.0 0.0.0.255 172.16.10.0 0.0.0.255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10.10.12.0 0.0.0.255 172.16.20.0 0.0.0.255</a:t>
            </a:r>
          </a:p>
          <a:p>
            <a:r>
              <a:rPr lang="en-US" sz="800" dirty="0"/>
              <a:t>deny </a:t>
            </a:r>
            <a:r>
              <a:rPr lang="en-US" sz="800" dirty="0" err="1"/>
              <a:t>ip</a:t>
            </a:r>
            <a:r>
              <a:rPr lang="en-US" sz="800" dirty="0"/>
              <a:t> 10.10.12.0 0.0.0.255 10.10.10.0 </a:t>
            </a:r>
            <a:r>
              <a:rPr lang="en-US" sz="800" dirty="0" smtClean="0"/>
              <a:t>0.0.0.255</a:t>
            </a:r>
          </a:p>
          <a:p>
            <a:r>
              <a:rPr lang="en-US" sz="800" dirty="0"/>
              <a:t>permit </a:t>
            </a:r>
            <a:r>
              <a:rPr lang="en-US" sz="800" dirty="0" err="1"/>
              <a:t>ip</a:t>
            </a:r>
            <a:r>
              <a:rPr lang="en-US" sz="800" dirty="0"/>
              <a:t> </a:t>
            </a:r>
            <a:r>
              <a:rPr lang="en-US" sz="800"/>
              <a:t>host </a:t>
            </a:r>
            <a:r>
              <a:rPr lang="en-US" sz="800" smtClean="0"/>
              <a:t>10.10.12.2 </a:t>
            </a:r>
            <a:r>
              <a:rPr lang="en-US" sz="800" dirty="0"/>
              <a:t>any</a:t>
            </a:r>
            <a:endParaRPr lang="ru-RU" sz="800" dirty="0"/>
          </a:p>
          <a:p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687078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DHCP-</a:t>
            </a: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сервер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7972"/>
            <a:ext cx="9062357" cy="5660028"/>
          </a:xfrm>
          <a:prstGeom prst="rect">
            <a:avLst/>
          </a:prstGeom>
        </p:spPr>
      </p:pic>
      <p:sp>
        <p:nvSpPr>
          <p:cNvPr id="6" name="Google Shape;295;p28">
            <a:extLst>
              <a:ext uri="{FF2B5EF4-FFF2-40B4-BE49-F238E27FC236}">
                <a16:creationId xmlns:a16="http://schemas.microsoft.com/office/drawing/2014/main" id="{150D3BC1-0BED-4E95-B71A-3A9AA4BDC09E}"/>
              </a:ext>
            </a:extLst>
          </p:cNvPr>
          <p:cNvSpPr txBox="1"/>
          <p:nvPr/>
        </p:nvSpPr>
        <p:spPr>
          <a:xfrm>
            <a:off x="9276944" y="2951316"/>
            <a:ext cx="2195322" cy="2126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2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DHCP-</a:t>
            </a:r>
            <a:r>
              <a:rPr lang="ru-RU" sz="2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сервер развернут не на сетевых устройствах, а на </a:t>
            </a:r>
            <a:r>
              <a:rPr lang="ru-RU" sz="2000" b="1" dirty="0" err="1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спечиально</a:t>
            </a:r>
            <a:r>
              <a:rPr lang="ru-RU" sz="2000" b="1" dirty="0" smtClean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rPr>
              <a:t> выделенном сервере</a:t>
            </a:r>
            <a:endParaRPr sz="2000" i="0" u="none" strike="noStrike" cap="none" dirty="0">
              <a:solidFill>
                <a:schemeClr val="tx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333539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163132" y="3132774"/>
            <a:ext cx="1151950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u="sng" dirty="0" smtClean="0"/>
              <a:t>ДАЛЬНЕЙШЕЕ РАЗВИТИЕ:</a:t>
            </a:r>
          </a:p>
          <a:p>
            <a:r>
              <a:rPr lang="ru-RU" sz="1600" dirty="0" smtClean="0"/>
              <a:t>1. В дальнейшем необходимо будет обеспечить резервирование коммутатора </a:t>
            </a:r>
            <a:r>
              <a:rPr lang="en-US" sz="1600" dirty="0" smtClean="0"/>
              <a:t>S2-ADMIN</a:t>
            </a:r>
            <a:r>
              <a:rPr lang="ru-RU" sz="1600" dirty="0" smtClean="0"/>
              <a:t>, так как сейчас он является </a:t>
            </a:r>
          </a:p>
          <a:p>
            <a:r>
              <a:rPr lang="ru-RU" sz="1600" dirty="0" smtClean="0"/>
              <a:t>критической точкой отказа.</a:t>
            </a:r>
          </a:p>
          <a:p>
            <a:r>
              <a:rPr lang="en-US" sz="1600" dirty="0" smtClean="0"/>
              <a:t>2</a:t>
            </a:r>
            <a:r>
              <a:rPr lang="ru-RU" sz="1600" dirty="0" smtClean="0"/>
              <a:t>. При увеличение количества узлов в сети, нужно будет добавить еще маршрутизаторы и организовать </a:t>
            </a:r>
          </a:p>
          <a:p>
            <a:r>
              <a:rPr lang="ru-RU" sz="1600" dirty="0" smtClean="0"/>
              <a:t>динамическую маршрутизацию образовавшимися между подсетями</a:t>
            </a:r>
            <a:endParaRPr lang="ru-RU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163132" y="1550385"/>
            <a:ext cx="117705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b="1" u="sng" dirty="0" smtClean="0"/>
              <a:t>ВЫВОДЫ ПО РАБОТЕ:</a:t>
            </a:r>
          </a:p>
          <a:p>
            <a:r>
              <a:rPr lang="ru-RU" sz="1600" dirty="0" smtClean="0"/>
              <a:t>1. В данной работе удалось реализовать большое количество рассмотренных в курсе технологий.</a:t>
            </a:r>
          </a:p>
          <a:p>
            <a:r>
              <a:rPr lang="ru-RU" sz="1600" dirty="0" smtClean="0"/>
              <a:t>2. Сетевые технологии включенные в выпускную работу будут перенесены мною на оборудование используемое </a:t>
            </a:r>
          </a:p>
          <a:p>
            <a:r>
              <a:rPr lang="ru-RU" sz="1600" dirty="0" smtClean="0"/>
              <a:t>в повседневной деятельности.</a:t>
            </a:r>
            <a:endParaRPr lang="ru-RU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 хорошо видно &amp;&amp; слышно?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	       , если все хорошо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 в чат, если есть проблемы</a:t>
            </a:r>
            <a:endParaRPr sz="2109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fontAlgn="base"/>
            <a:r>
              <a:rPr lang="en-US" sz="3600" dirty="0" err="1" smtClean="0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dirty="0" smtClean="0"/>
              <a:t>Реализация </a:t>
            </a:r>
            <a:r>
              <a:rPr lang="ru-RU" dirty="0"/>
              <a:t>локальной сети предприятия на основе VLAN с технологиями избыточности и безопасности</a:t>
            </a: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155718" y="5545668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Погодин Евгений Андреевич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 технологии</a:t>
              </a:r>
              <a:endParaRPr sz="280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2170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Создание защищенной ЛВС с разграничением доступа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 сетевым ресурсам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Обеспечение отказоустойчивости сети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4" name="Google Shape;234;p25"/>
          <p:cNvSpPr/>
          <p:nvPr/>
        </p:nvSpPr>
        <p:spPr>
          <a:xfrm>
            <a:off x="2340804" y="500210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Обеспечение безопасного администрирования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сетевых устройств 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2566876" y="515721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Разбиение сети на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VLAN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ы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c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помощью технологии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Обеспечение отказоустойчивости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 использованием протоколов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HSRP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и  агрегации каналов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Организация подключения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к сетевым устройствам 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по протоколу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Обеспечение списков доступа к </a:t>
            </a:r>
            <a:endParaRPr lang="en-US" sz="1600" b="0" i="0" u="none" strike="noStrike" cap="none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сетевым ресурсам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на основе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ACL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Обеспечение работы в сети отдельного 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DHCP-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сервера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VLAN (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HSRP, </a:t>
            </a:r>
            <a:r>
              <a:rPr lang="en-US" sz="1600" b="0" i="0" u="none" strike="noStrike" cap="none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Etherchannel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, RSTP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SSH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ACL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DHCP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сети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66" y="1295400"/>
            <a:ext cx="10828094" cy="5562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RoS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19666" y="1522185"/>
            <a:ext cx="3332285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interface GigabitEthernet0/0/0.10</a:t>
            </a:r>
          </a:p>
          <a:p>
            <a:r>
              <a:rPr lang="en-US" sz="900" dirty="0"/>
              <a:t>description gateway for </a:t>
            </a:r>
            <a:r>
              <a:rPr lang="en-US" sz="900" dirty="0" err="1"/>
              <a:t>vlan</a:t>
            </a:r>
            <a:r>
              <a:rPr lang="en-US" sz="900" dirty="0"/>
              <a:t> 10</a:t>
            </a:r>
          </a:p>
          <a:p>
            <a:r>
              <a:rPr lang="en-US" sz="900" dirty="0"/>
              <a:t>encapsulation dot1Q 10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address 172.16.10.1 255.255.255.0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helper-address 192.168.0.4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access-group LAB1 in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</a:t>
            </a:r>
            <a:r>
              <a:rPr lang="en-US" sz="900" dirty="0" err="1"/>
              <a:t>nat</a:t>
            </a:r>
            <a:r>
              <a:rPr lang="en-US" sz="900" dirty="0"/>
              <a:t> inside</a:t>
            </a:r>
          </a:p>
          <a:p>
            <a:r>
              <a:rPr lang="en-US" sz="900" dirty="0"/>
              <a:t>standby 3 </a:t>
            </a:r>
            <a:r>
              <a:rPr lang="en-US" sz="900" dirty="0" err="1"/>
              <a:t>ip</a:t>
            </a:r>
            <a:r>
              <a:rPr lang="en-US" sz="900" dirty="0"/>
              <a:t> 172.16.10.3</a:t>
            </a:r>
          </a:p>
          <a:p>
            <a:r>
              <a:rPr lang="en-US" sz="900" dirty="0"/>
              <a:t>standby 3 priority 150</a:t>
            </a:r>
          </a:p>
          <a:p>
            <a:r>
              <a:rPr lang="en-US" sz="900" dirty="0"/>
              <a:t>standby 3 preempt</a:t>
            </a:r>
          </a:p>
          <a:p>
            <a:r>
              <a:rPr lang="en-US" sz="900" dirty="0"/>
              <a:t>!</a:t>
            </a:r>
          </a:p>
          <a:p>
            <a:r>
              <a:rPr lang="en-US" sz="900" dirty="0"/>
              <a:t>interface GigabitEthernet0/0/0.20</a:t>
            </a:r>
          </a:p>
          <a:p>
            <a:r>
              <a:rPr lang="en-US" sz="900" dirty="0"/>
              <a:t>description gateway for </a:t>
            </a:r>
            <a:r>
              <a:rPr lang="en-US" sz="900" dirty="0" err="1"/>
              <a:t>vlan</a:t>
            </a:r>
            <a:r>
              <a:rPr lang="en-US" sz="900" dirty="0"/>
              <a:t> 20</a:t>
            </a:r>
          </a:p>
          <a:p>
            <a:r>
              <a:rPr lang="en-US" sz="900" dirty="0"/>
              <a:t>encapsulation dot1Q 20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address 172.16.20.1 255.255.255.0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helper-address 192.168.0.4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access-group LAB2 in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</a:t>
            </a:r>
            <a:r>
              <a:rPr lang="en-US" sz="900" dirty="0" err="1"/>
              <a:t>nat</a:t>
            </a:r>
            <a:r>
              <a:rPr lang="en-US" sz="900" dirty="0"/>
              <a:t> inside</a:t>
            </a:r>
          </a:p>
          <a:p>
            <a:r>
              <a:rPr lang="en-US" sz="900" dirty="0"/>
              <a:t>standby 4 </a:t>
            </a:r>
            <a:r>
              <a:rPr lang="en-US" sz="900" dirty="0" err="1"/>
              <a:t>ip</a:t>
            </a:r>
            <a:r>
              <a:rPr lang="en-US" sz="900" dirty="0"/>
              <a:t> 172.16.20.3</a:t>
            </a:r>
          </a:p>
          <a:p>
            <a:r>
              <a:rPr lang="en-US" sz="900" dirty="0"/>
              <a:t>standby 4 priority 150</a:t>
            </a:r>
          </a:p>
          <a:p>
            <a:r>
              <a:rPr lang="en-US" sz="900" dirty="0"/>
              <a:t>standby 4 preempt</a:t>
            </a:r>
          </a:p>
          <a:p>
            <a:r>
              <a:rPr lang="en-US" sz="900" dirty="0"/>
              <a:t>!</a:t>
            </a:r>
          </a:p>
          <a:p>
            <a:r>
              <a:rPr lang="en-US" sz="900" dirty="0"/>
              <a:t>interface GigabitEthernet0/0/0.30</a:t>
            </a:r>
          </a:p>
          <a:p>
            <a:r>
              <a:rPr lang="en-US" sz="900" dirty="0"/>
              <a:t>description gateway </a:t>
            </a:r>
            <a:r>
              <a:rPr lang="en-US" sz="900" dirty="0" err="1"/>
              <a:t>fo</a:t>
            </a:r>
            <a:r>
              <a:rPr lang="en-US" sz="900" dirty="0"/>
              <a:t> </a:t>
            </a:r>
            <a:r>
              <a:rPr lang="en-US" sz="900" dirty="0" err="1"/>
              <a:t>vlan</a:t>
            </a:r>
            <a:r>
              <a:rPr lang="en-US" sz="900" dirty="0"/>
              <a:t> 30</a:t>
            </a:r>
          </a:p>
          <a:p>
            <a:r>
              <a:rPr lang="en-US" sz="900" dirty="0"/>
              <a:t>encapsulation dot1Q 30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address 172.16.30.1 255.255.255.0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helper-address 192.168.0.4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access-group LAB3 in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</a:t>
            </a:r>
            <a:r>
              <a:rPr lang="en-US" sz="900" dirty="0" err="1"/>
              <a:t>nat</a:t>
            </a:r>
            <a:r>
              <a:rPr lang="en-US" sz="900" dirty="0"/>
              <a:t> inside</a:t>
            </a:r>
          </a:p>
          <a:p>
            <a:r>
              <a:rPr lang="en-US" sz="900" dirty="0"/>
              <a:t>standby 5 </a:t>
            </a:r>
            <a:r>
              <a:rPr lang="en-US" sz="900" dirty="0" err="1"/>
              <a:t>ip</a:t>
            </a:r>
            <a:r>
              <a:rPr lang="en-US" sz="900" dirty="0"/>
              <a:t> 172.16.30.3</a:t>
            </a:r>
          </a:p>
          <a:p>
            <a:r>
              <a:rPr lang="en-US" sz="900" dirty="0"/>
              <a:t>standby 5 priority 150</a:t>
            </a:r>
          </a:p>
          <a:p>
            <a:r>
              <a:rPr lang="en-US" sz="900" dirty="0"/>
              <a:t>standby 5 preempt</a:t>
            </a:r>
          </a:p>
          <a:p>
            <a:r>
              <a:rPr lang="en-US" sz="900" dirty="0" smtClean="0"/>
              <a:t>!</a:t>
            </a:r>
            <a:endParaRPr lang="en-US" sz="900" dirty="0"/>
          </a:p>
        </p:txBody>
      </p:sp>
      <p:sp>
        <p:nvSpPr>
          <p:cNvPr id="3" name="TextBox 2"/>
          <p:cNvSpPr txBox="1"/>
          <p:nvPr/>
        </p:nvSpPr>
        <p:spPr>
          <a:xfrm>
            <a:off x="4771617" y="1522185"/>
            <a:ext cx="303500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interface GigabitEthernet0/0/0.100</a:t>
            </a:r>
          </a:p>
          <a:p>
            <a:r>
              <a:rPr lang="en-US" sz="900" dirty="0"/>
              <a:t>description gateway for VLAN100_MNGMNT</a:t>
            </a:r>
          </a:p>
          <a:p>
            <a:r>
              <a:rPr lang="en-US" sz="900" dirty="0"/>
              <a:t>encapsulation dot1Q 100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address 10.10.10.1 255.255.255.0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helper-address 192.168.0.4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access-group MNGMNT in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</a:t>
            </a:r>
            <a:r>
              <a:rPr lang="en-US" sz="900" dirty="0" err="1"/>
              <a:t>nat</a:t>
            </a:r>
            <a:r>
              <a:rPr lang="en-US" sz="900" dirty="0"/>
              <a:t> inside</a:t>
            </a:r>
          </a:p>
          <a:p>
            <a:r>
              <a:rPr lang="en-US" sz="900" dirty="0"/>
              <a:t>standby 6 </a:t>
            </a:r>
            <a:r>
              <a:rPr lang="en-US" sz="900" dirty="0" err="1"/>
              <a:t>ip</a:t>
            </a:r>
            <a:r>
              <a:rPr lang="en-US" sz="900" dirty="0"/>
              <a:t> 10.10.10.3</a:t>
            </a:r>
          </a:p>
          <a:p>
            <a:r>
              <a:rPr lang="en-US" sz="900" dirty="0"/>
              <a:t>standby 6 priority 150</a:t>
            </a:r>
          </a:p>
          <a:p>
            <a:r>
              <a:rPr lang="en-US" sz="900" dirty="0"/>
              <a:t>standby 6 preempt</a:t>
            </a:r>
          </a:p>
          <a:p>
            <a:r>
              <a:rPr lang="en-US" sz="900" dirty="0"/>
              <a:t>!</a:t>
            </a:r>
          </a:p>
          <a:p>
            <a:r>
              <a:rPr lang="en-US" sz="900" dirty="0"/>
              <a:t>interface GigabitEthernet0/0/0.110</a:t>
            </a:r>
          </a:p>
          <a:p>
            <a:r>
              <a:rPr lang="en-US" sz="900" dirty="0"/>
              <a:t>description gateway for VLAN110_BUH</a:t>
            </a:r>
          </a:p>
          <a:p>
            <a:r>
              <a:rPr lang="en-US" sz="900" dirty="0"/>
              <a:t>encapsulation dot1Q 110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address 10.10.11.1 255.255.255.0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helper-address 192.168.0.4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access-group BUH in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</a:t>
            </a:r>
            <a:r>
              <a:rPr lang="en-US" sz="900" dirty="0" err="1"/>
              <a:t>nat</a:t>
            </a:r>
            <a:r>
              <a:rPr lang="en-US" sz="900" dirty="0"/>
              <a:t> inside</a:t>
            </a:r>
          </a:p>
          <a:p>
            <a:r>
              <a:rPr lang="en-US" sz="900" dirty="0"/>
              <a:t>standby 7 </a:t>
            </a:r>
            <a:r>
              <a:rPr lang="en-US" sz="900" dirty="0" err="1"/>
              <a:t>ip</a:t>
            </a:r>
            <a:r>
              <a:rPr lang="en-US" sz="900" dirty="0"/>
              <a:t> 10.10.11.3</a:t>
            </a:r>
          </a:p>
          <a:p>
            <a:r>
              <a:rPr lang="en-US" sz="900" dirty="0"/>
              <a:t>standby 7 priority 150</a:t>
            </a:r>
          </a:p>
          <a:p>
            <a:r>
              <a:rPr lang="en-US" sz="900" dirty="0"/>
              <a:t>standby 7 preempt</a:t>
            </a:r>
          </a:p>
          <a:p>
            <a:r>
              <a:rPr lang="en-US" sz="900" dirty="0"/>
              <a:t>!</a:t>
            </a:r>
          </a:p>
          <a:p>
            <a:r>
              <a:rPr lang="en-US" sz="900" dirty="0"/>
              <a:t>interface GigabitEthernet0/0/0.120</a:t>
            </a:r>
          </a:p>
          <a:p>
            <a:r>
              <a:rPr lang="en-US" sz="900" dirty="0"/>
              <a:t>description gateway for VLAN120_HR</a:t>
            </a:r>
          </a:p>
          <a:p>
            <a:r>
              <a:rPr lang="en-US" sz="900" dirty="0"/>
              <a:t>encapsulation dot1Q 120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address 10.10.12.1 255.255.255.0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helper-address 192.168.0.4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access-group HR in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</a:t>
            </a:r>
            <a:r>
              <a:rPr lang="en-US" sz="900" dirty="0" err="1"/>
              <a:t>nat</a:t>
            </a:r>
            <a:r>
              <a:rPr lang="en-US" sz="900" dirty="0"/>
              <a:t> inside</a:t>
            </a:r>
          </a:p>
          <a:p>
            <a:r>
              <a:rPr lang="en-US" sz="900" dirty="0"/>
              <a:t>standby 8 </a:t>
            </a:r>
            <a:r>
              <a:rPr lang="en-US" sz="900" dirty="0" err="1"/>
              <a:t>ip</a:t>
            </a:r>
            <a:r>
              <a:rPr lang="en-US" sz="900" dirty="0"/>
              <a:t> 10.10.12.3</a:t>
            </a:r>
          </a:p>
          <a:p>
            <a:r>
              <a:rPr lang="en-US" sz="900" dirty="0"/>
              <a:t>standby 8 priority 150</a:t>
            </a:r>
          </a:p>
          <a:p>
            <a:r>
              <a:rPr lang="en-US" sz="900" dirty="0"/>
              <a:t>standby 8 preempt</a:t>
            </a:r>
          </a:p>
          <a:p>
            <a:r>
              <a:rPr lang="en-US" sz="900" dirty="0"/>
              <a:t>!</a:t>
            </a:r>
          </a:p>
          <a:p>
            <a:endParaRPr lang="ru-RU" sz="900" dirty="0"/>
          </a:p>
        </p:txBody>
      </p:sp>
      <p:sp>
        <p:nvSpPr>
          <p:cNvPr id="4" name="TextBox 3"/>
          <p:cNvSpPr txBox="1"/>
          <p:nvPr/>
        </p:nvSpPr>
        <p:spPr>
          <a:xfrm>
            <a:off x="8036169" y="1522185"/>
            <a:ext cx="230704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interface GigabitEthernet0/0/0.333</a:t>
            </a:r>
          </a:p>
          <a:p>
            <a:r>
              <a:rPr lang="en-US" sz="900" dirty="0"/>
              <a:t>description gateway for VLAN_ADMIN</a:t>
            </a:r>
          </a:p>
          <a:p>
            <a:r>
              <a:rPr lang="en-US" sz="900" dirty="0"/>
              <a:t>encapsulation dot1Q 333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address 192.168.0.1 255.255.255.0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access-group ADMIN in</a:t>
            </a:r>
          </a:p>
          <a:p>
            <a:r>
              <a:rPr lang="en-US" sz="900" dirty="0" err="1"/>
              <a:t>ip</a:t>
            </a:r>
            <a:r>
              <a:rPr lang="en-US" sz="900" dirty="0"/>
              <a:t> </a:t>
            </a:r>
            <a:r>
              <a:rPr lang="en-US" sz="900" dirty="0" err="1"/>
              <a:t>nat</a:t>
            </a:r>
            <a:r>
              <a:rPr lang="en-US" sz="900" dirty="0"/>
              <a:t> inside</a:t>
            </a:r>
          </a:p>
          <a:p>
            <a:r>
              <a:rPr lang="en-US" sz="900" dirty="0"/>
              <a:t>standby 2 </a:t>
            </a:r>
            <a:r>
              <a:rPr lang="en-US" sz="900" dirty="0" err="1"/>
              <a:t>ip</a:t>
            </a:r>
            <a:r>
              <a:rPr lang="en-US" sz="900" dirty="0"/>
              <a:t> 192.168.0.3</a:t>
            </a:r>
          </a:p>
          <a:p>
            <a:r>
              <a:rPr lang="en-US" sz="900" dirty="0"/>
              <a:t>standby 2 priority 150</a:t>
            </a:r>
          </a:p>
          <a:p>
            <a:r>
              <a:rPr lang="en-US" sz="900" dirty="0"/>
              <a:t>standby 2 preempt</a:t>
            </a:r>
          </a:p>
          <a:p>
            <a:r>
              <a:rPr lang="en-US" sz="900" dirty="0" smtClean="0"/>
              <a:t>!</a:t>
            </a:r>
          </a:p>
          <a:p>
            <a:r>
              <a:rPr lang="en-US" sz="900" dirty="0" smtClean="0"/>
              <a:t>interface </a:t>
            </a:r>
            <a:r>
              <a:rPr lang="en-US" sz="900" dirty="0"/>
              <a:t>GigabitEthernet0/0/0.666</a:t>
            </a:r>
          </a:p>
          <a:p>
            <a:r>
              <a:rPr lang="en-US" sz="900" dirty="0"/>
              <a:t> description gateway </a:t>
            </a:r>
            <a:r>
              <a:rPr lang="en-US" sz="900" dirty="0" err="1"/>
              <a:t>fo</a:t>
            </a:r>
            <a:r>
              <a:rPr lang="en-US" sz="900" dirty="0"/>
              <a:t> </a:t>
            </a:r>
            <a:r>
              <a:rPr lang="en-US" sz="900" dirty="0" err="1"/>
              <a:t>vlan</a:t>
            </a:r>
            <a:r>
              <a:rPr lang="en-US" sz="900" dirty="0"/>
              <a:t> </a:t>
            </a:r>
            <a:r>
              <a:rPr lang="en-US" sz="900" dirty="0" smtClean="0"/>
              <a:t>NET_ADMIN</a:t>
            </a:r>
            <a:endParaRPr lang="en-US" sz="900" dirty="0"/>
          </a:p>
          <a:p>
            <a:r>
              <a:rPr lang="en-US" sz="900" dirty="0"/>
              <a:t> encapsulation dot1Q 666</a:t>
            </a:r>
          </a:p>
          <a:p>
            <a:r>
              <a:rPr lang="en-US" sz="900" dirty="0"/>
              <a:t> </a:t>
            </a:r>
            <a:r>
              <a:rPr lang="en-US" sz="900" dirty="0" err="1"/>
              <a:t>ip</a:t>
            </a:r>
            <a:r>
              <a:rPr lang="en-US" sz="900" dirty="0"/>
              <a:t> address 192.168.10.1 255.255.255.0</a:t>
            </a:r>
          </a:p>
          <a:p>
            <a:r>
              <a:rPr lang="en-US" sz="900" dirty="0"/>
              <a:t> </a:t>
            </a:r>
            <a:r>
              <a:rPr lang="en-US" sz="900" dirty="0" err="1"/>
              <a:t>ip</a:t>
            </a:r>
            <a:r>
              <a:rPr lang="en-US" sz="900" dirty="0"/>
              <a:t> access-group NET_ADMIN in</a:t>
            </a:r>
          </a:p>
          <a:p>
            <a:r>
              <a:rPr lang="en-US" sz="900" dirty="0"/>
              <a:t> </a:t>
            </a:r>
            <a:r>
              <a:rPr lang="en-US" sz="900" dirty="0" err="1"/>
              <a:t>ip</a:t>
            </a:r>
            <a:r>
              <a:rPr lang="en-US" sz="900" dirty="0"/>
              <a:t> </a:t>
            </a:r>
            <a:r>
              <a:rPr lang="en-US" sz="900" dirty="0" err="1"/>
              <a:t>nat</a:t>
            </a:r>
            <a:r>
              <a:rPr lang="en-US" sz="900" dirty="0"/>
              <a:t> inside</a:t>
            </a:r>
          </a:p>
          <a:p>
            <a:r>
              <a:rPr lang="en-US" sz="900" dirty="0"/>
              <a:t> standby 9 </a:t>
            </a:r>
            <a:r>
              <a:rPr lang="en-US" sz="900" dirty="0" err="1"/>
              <a:t>ip</a:t>
            </a:r>
            <a:r>
              <a:rPr lang="en-US" sz="900" dirty="0"/>
              <a:t> 192.168.10.3</a:t>
            </a:r>
          </a:p>
          <a:p>
            <a:r>
              <a:rPr lang="en-US" sz="900" dirty="0"/>
              <a:t> standby 9 priority 150</a:t>
            </a:r>
          </a:p>
          <a:p>
            <a:r>
              <a:rPr lang="en-US" sz="900" dirty="0"/>
              <a:t> standby 9 </a:t>
            </a:r>
            <a:r>
              <a:rPr lang="en-US" sz="900" dirty="0" smtClean="0"/>
              <a:t>preempt</a:t>
            </a:r>
          </a:p>
          <a:p>
            <a:r>
              <a:rPr lang="en-US" sz="900" dirty="0" smtClean="0"/>
              <a:t>!</a:t>
            </a:r>
            <a:endParaRPr lang="en-US" sz="900" dirty="0"/>
          </a:p>
          <a:p>
            <a:r>
              <a:rPr lang="en-US" sz="900" dirty="0" smtClean="0"/>
              <a:t>interface </a:t>
            </a:r>
            <a:r>
              <a:rPr lang="en-US" sz="900" dirty="0"/>
              <a:t>GigabitEthernet0/0/0.1000</a:t>
            </a:r>
          </a:p>
          <a:p>
            <a:r>
              <a:rPr lang="en-US" sz="900" dirty="0"/>
              <a:t>encapsulation dot1Q 1000 native</a:t>
            </a:r>
          </a:p>
          <a:p>
            <a:r>
              <a:rPr lang="en-US" sz="900" dirty="0"/>
              <a:t>no </a:t>
            </a:r>
            <a:r>
              <a:rPr lang="en-US" sz="900" dirty="0" err="1"/>
              <a:t>ip</a:t>
            </a:r>
            <a:r>
              <a:rPr lang="en-US" sz="900" dirty="0"/>
              <a:t> address</a:t>
            </a:r>
            <a:endParaRPr lang="ru-RU" sz="900" dirty="0"/>
          </a:p>
          <a:p>
            <a:endParaRPr lang="ru-RU" sz="900" dirty="0"/>
          </a:p>
        </p:txBody>
      </p:sp>
    </p:spTree>
    <p:extLst>
      <p:ext uri="{BB962C8B-B14F-4D97-AF65-F5344CB8AC3E}">
        <p14:creationId xmlns:p14="http://schemas.microsoft.com/office/powerpoint/2010/main" val="2956879419"/>
      </p:ext>
    </p:extLst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1384</Words>
  <Application>Microsoft Office PowerPoint</Application>
  <PresentationFormat>Широкоэкранный</PresentationFormat>
  <Paragraphs>302</Paragraphs>
  <Slides>15</Slides>
  <Notes>15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Times New Roman</vt:lpstr>
      <vt:lpstr>Arial</vt:lpstr>
      <vt:lpstr>Avenir</vt:lpstr>
      <vt:lpstr>Calibri</vt:lpstr>
      <vt:lpstr>Noto Sans Symbols</vt:lpstr>
      <vt:lpstr>Roboto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Евгений Погодин</cp:lastModifiedBy>
  <cp:revision>22</cp:revision>
  <dcterms:modified xsi:type="dcterms:W3CDTF">2021-12-03T15:36:53Z</dcterms:modified>
</cp:coreProperties>
</file>